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Карта для учебного разбора, не прогноз конкретного задания. Конфигурации и лимиты всегда сверяются с версией NGINX, требованиями сервиса и автотестами.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NGINX может обслуживать статические файлы, проксировать запросы к приложению и распределять их по группе upstream-серверов. TLS может завершаться на NGINX. Слова reverse proxy объяснить как «клиент обращается к NGINX, а тот вызывает внутренний сервис». Примеры по балансировке зависят от конфигурации upstream. [1][5][11]</a:t>
            </a:r>
          </a:p>
          <a:p/>
          <a:p>
            <a:r>
              <a:t>Источники: https://nginx.org/en/docs/beginners_guide.html https://nginx.org/en/docs/http/ngx_http_proxy_module.html https://nginx.org/en/docs/http/load_balancing.html https://nginx.org/en/docs/http/ngx_http_ssl_module.html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типичной конфигурации master управляет worker-процессами, а workers обрабатывают соединения; NGINX использует событийный подход. Контексты конфигурации вложены: main; events; http; внутри http — server; внутри server — location. Не все директивы допустимы в каждом контексте. [1][3]</a:t>
            </a:r>
          </a:p>
          <a:p/>
          <a:p>
            <a:r>
              <a:t>Источники: https://nginx.org/en/docs/beginners_guide.html https://nginx.org/en/docs/http/ngx_http_core_module.html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Сначала выбирается адрес/порт listen; при TLS имя сервера может участвовать уже при рукопожатии (SNI). После HTTP-запроса выбирается server по Host, неизвестное имя попадает в default server. Затем NGINX нормализует URI и выбирает location. Последний слой — авторизация приложения на действия и объекты. [2][3][8][14]</a:t>
            </a:r>
          </a:p>
          <a:p/>
          <a:p>
            <a:r>
              <a:t>Источники: https://nginx.org/en/docs/http/request_processing.html https://nginx.org/en/docs/http/ngx_http_core_module.html https://nginx.org/en/docs/http/ngx_http_ssl_module.html https://cheatsheetseries.owasp.org/cheatsheets/Authorization_Cheat_Sheet.html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Правило запрета из примера подходит только если доступ нужно закрыть всем. Если доступ должен зависеть от пользователя, права на данные проверяй в приложении. Проверь порядок regex-location и каждый путь, включая точное имя, trailing slash, дочерний путь и легитимный соседний маршрут. [3][14]</a:t>
            </a:r>
          </a:p>
          <a:p/>
          <a:p>
            <a:r>
              <a:t>Источники: https://nginx.org/en/docs/http/ngx_http_core_module.html https://cheatsheetseries.owasp.org/cheatsheets/Authorization_Cheat_Sheet.html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root дописывает URI к указанному корню; alias заменяет часть URI, совпавшую с location. Ошибки slash-границ дают неверный путь. autoindex on может показывать содержимое каталога; важнее всего не размещать секреты и резервные копии в публикуемом дереве. Любое правило для dotfiles тестируй вместе с нужными исключениями вроде .well-known. [3][4]</a:t>
            </a:r>
          </a:p>
          <a:p/>
          <a:p>
            <a:r>
              <a:t>Источники: https://nginx.org/en/docs/http/ngx_http_core_module.html https://nginx.org/en/docs/http/ngx_http_autoindex_module.html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Важен default_server у listen, а не специальная магия имени underscore. Без явно назначенного default NGINX использует default server для конкретного адреса/порта по правилам конфигурации. Отказ может быть 400/404 по контракту; 444 — нестандартный код NGINX, не подставляй его без причины. Для HTTPS также проверь TLS/SNI. [2][8][16]</a:t>
            </a:r>
          </a:p>
          <a:p/>
          <a:p>
            <a:r>
              <a:t>Источники: https://nginx.org/en/docs/http/request_processing.html https://nginx.org/en/docs/http/ngx_http_ssl_module.html https://nginx.org/en/docs/http/server_names.html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первом примере URI из proxy_pass заменяет prefix, совпавший с location, поэтому /api/users становится /users. Во втором примере proxy_pass без URI передаёт исходный request URI. Для regex-location правила отличаются: с URI нельзя однозначно выделить заменяемый prefix. Закрепи требуемый upstream path тестом. [5]</a:t>
            </a:r>
          </a:p>
          <a:p/>
          <a:p>
            <a:r>
              <a:t>Источники: https://nginx.org/en/docs/http/ngx_http_proxy_module.html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$proxy_add_x_forwarded_for добавляет адрес к уже пришедшей цепочке, поэтому сам по себе не доказывает, что клиентский заголовок доверенный. Если NGINX принимает соединения напрямую, можно перезаписать forwarded value наблюдаемым $remote_addr. Если впереди доверенный load balancer, настрой только его исходные CIDR в RealIP module и протестируй цепочку. IP allowlist — не замена авторизации пользователя/объекта. [5][6][14]</a:t>
            </a:r>
          </a:p>
          <a:p/>
          <a:p>
            <a:r>
              <a:t>Источники: https://nginx.org/en/docs/http/ngx_http_proxy_module.html https://nginx.org/en/docs/http/ngx_http_realip_module.html https://cheatsheetseries.owasp.org/cheatsheets/Authorization_Cheat_Sheet.html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TLS snippet — пример, не универсальный policy: сверяй NGINX/OpenSSL version, поддерживаемых клиентов и требования стенда; права на private key должны быть минимальными. NGINX add_header по умолчанию применяется только к определённым кодам ответа, а вложенные директивы могут повлиять на наследование; always меняет условие по статусу, но не исправляет неверную политику. HSTS с includeSubDomains включай только если всё дерево поддоменов работает через HTTPS. [7][8][15]</a:t>
            </a:r>
          </a:p>
          <a:p/>
          <a:p>
            <a:r>
              <a:t>Источники: https://nginx.org/en/docs/http/ngx_http_headers_module.html https://nginx.org/en/docs/http/ngx_http_ssl_module.html https://cheatsheetseries.owasp.org/cheatsheets/HTTP_Headers_Cheat_Sheet.html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Подбери client_max_body_size из легитимного размера данных; тестируй значения у границы. limit_req_zone задаётся в http-контексте, limit_req можно применять к location; rate и burst — примеры, не универсальная настройка. Отдельно задай limit_req_status, если тестовый контракт ожидает 429. Ключ по remote_addr надёжен только когда адрес восстановлен из доверенной proxy-цепочки. [3][9]</a:t>
            </a:r>
          </a:p>
          <a:p/>
          <a:p>
            <a:r>
              <a:t>Источники: https://nginx.org/en/docs/http/ngx_http_core_module.html https://nginx.org/en/docs/http/ngx_http_limit_req_module.html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Compose ports создаёт host-to-container mapping; если backend порт опубликован, клиент может обходить NGINX-маршрутизацию и его фильтры. Разделяй сети по нужной достижимости. Network isolation не заменяет app auth. Проверяй реальный bind host/interface, а не только наличие expose. [12][13][14]</a:t>
            </a:r>
          </a:p>
          <a:p/>
          <a:p>
            <a:r>
              <a:t>Источники: https://docs.docker.com/reference/compose-file/services https://docs.docker.com/reference/compose-file/networks https://cheatsheetseries.owasp.org/cheatsheets/Authorization_Cheat_Sheet.html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-t проверяет конфигурацию, -T выводит разобранную конфигурацию в stdout. Вывод -T может содержать внутренние адреса, пути, секреты из директив; перед передачей кому-либо просмотри и редактируй его. Не сканируй чужие сервисы; примеры curl выполняй только на локальном/разрешённом стенде. [10]</a:t>
            </a:r>
          </a:p>
          <a:p/>
          <a:p>
            <a:r>
              <a:t>Источники: https://nginx.org/en/docs/switches.html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Пауза для слушателя. Ищи: default server не задан; server_name _ не является wildcard; root может включать лишние файлы и autoindex включён; regex PHP может переопределить prefix /private/; proxy_pass с URI / отрежет /api/ prefix, хотя backend по условию ждёт /api/…. Уточни каждый эффект по фактическому конфигу и тестам. [2][3][5][16]</a:t>
            </a:r>
          </a:p>
          <a:p/>
          <a:p>
            <a:r>
              <a:t>Источники: https://nginx.org/en/docs/http/ngx_http_core_module.html https://nginx.org/en/docs/http/ngx_http_proxy_module.html https://docs.docker.com/reference/compose-file/services https://nginx.org/en/docs/http/server_names.html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Условный пример фиксирует контракт этого упражнения. Для private paths, если доступ зависит от пользователя, не закрывай всех на NGINX и не считай URL-правило авторизацией: приложение должно проверять право на каждый объект. Для API сверь upstream URI реальным тестом. После изменения повтори отрицательные и положительные сценарии. [2][3][5][12][14][16]</a:t>
            </a:r>
          </a:p>
          <a:p/>
          <a:p>
            <a:r>
              <a:t>Источники: https://nginx.org/en/docs/http/request_processing.html https://nginx.org/en/docs/http/ngx_http_core_module.html https://nginx.org/en/docs/http/ngx_http_proxy_module.html https://docs.docker.com/reference/compose-file/services https://cheatsheetseries.owasp.org/cheatsheets/Authorization_Cheat_Sheet.html https://nginx.org/en/docs/http/server_names.html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Если можешь ответить на все пять вопросов и показать один отрицательный и один положительный тест, ты уже не патчишь вслепую. Проверяй всю цепочку, включая обход NGINX и фактические includes.</a:t>
            </a:r>
          </a:p>
          <a:p/>
          <a:p>
            <a:r>
              <a:t>Источники: https://nginx.org/en/docs/http/request_processing.html https://nginx.org/en/docs/http/ngx_http_core_module.html https://nginx.org/en/docs/http/ngx_http_proxy_module.html https://cheatsheetseries.owasp.org/cheatsheets/Authorization_Cheat_Sheet.html https://nginx.org/en/docs/http/server_names.html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 проверены 3 ноября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 проверены 3 ноября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beginners_guide.html" TargetMode="External"/><Relationship Id="rId3" Type="http://schemas.openxmlformats.org/officeDocument/2006/relationships/hyperlink" Target="https://nginx.org/en/docs/http/ngx_http_proxy_module.html" TargetMode="External"/><Relationship Id="rId4" Type="http://schemas.openxmlformats.org/officeDocument/2006/relationships/hyperlink" Target="https://nginx.org/en/docs/http/load_balancing.html" TargetMode="External"/><Relationship Id="rId5" Type="http://schemas.openxmlformats.org/officeDocument/2006/relationships/hyperlink" Target="https://nginx.org/en/docs/http/ngx_http_ssl_module.html" TargetMode="Externa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beginners_guide.html" TargetMode="External"/><Relationship Id="rId3" Type="http://schemas.openxmlformats.org/officeDocument/2006/relationships/hyperlink" Target="https://nginx.org/en/docs/http/ngx_http_core_module.html" TargetMode="Externa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request_processing.html" TargetMode="External"/><Relationship Id="rId3" Type="http://schemas.openxmlformats.org/officeDocument/2006/relationships/hyperlink" Target="https://nginx.org/en/docs/http/ngx_http_core_module.html" TargetMode="External"/><Relationship Id="rId4" Type="http://schemas.openxmlformats.org/officeDocument/2006/relationships/hyperlink" Target="https://nginx.org/en/docs/http/ngx_http_ssl_module.html" TargetMode="External"/><Relationship Id="rId5" Type="http://schemas.openxmlformats.org/officeDocument/2006/relationships/hyperlink" Target="https://cheatsheetseries.owasp.org/cheatsheets/Authorization_Cheat_Sheet.html" TargetMode="Externa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core_module.html" TargetMode="External"/><Relationship Id="rId3" Type="http://schemas.openxmlformats.org/officeDocument/2006/relationships/hyperlink" Target="https://cheatsheetseries.owasp.org/cheatsheets/Authorization_Cheat_Sheet.html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core_module.html" TargetMode="External"/><Relationship Id="rId3" Type="http://schemas.openxmlformats.org/officeDocument/2006/relationships/hyperlink" Target="https://nginx.org/en/docs/http/ngx_http_autoindex_module.html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request_processing.html" TargetMode="External"/><Relationship Id="rId3" Type="http://schemas.openxmlformats.org/officeDocument/2006/relationships/hyperlink" Target="https://nginx.org/en/docs/http/ngx_http_ssl_module.html" TargetMode="External"/><Relationship Id="rId4" Type="http://schemas.openxmlformats.org/officeDocument/2006/relationships/hyperlink" Target="https://nginx.org/en/docs/http/server_names.html" TargetMode="External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proxy_module.html" TargetMode="Externa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proxy_module.html" TargetMode="External"/><Relationship Id="rId3" Type="http://schemas.openxmlformats.org/officeDocument/2006/relationships/hyperlink" Target="https://nginx.org/en/docs/http/ngx_http_realip_module.html" TargetMode="External"/><Relationship Id="rId4" Type="http://schemas.openxmlformats.org/officeDocument/2006/relationships/hyperlink" Target="https://cheatsheetseries.owasp.org/cheatsheets/Authorization_Cheat_Sheet.html" TargetMode="Externa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headers_module.html" TargetMode="External"/><Relationship Id="rId3" Type="http://schemas.openxmlformats.org/officeDocument/2006/relationships/hyperlink" Target="https://nginx.org/en/docs/http/ngx_http_ssl_module.html" TargetMode="External"/><Relationship Id="rId4" Type="http://schemas.openxmlformats.org/officeDocument/2006/relationships/hyperlink" Target="https://cheatsheetseries.owasp.org/cheatsheets/HTTP_Headers_Cheat_Sheet.html" TargetMode="External"/><Relationship Id="rId5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core_module.html" TargetMode="External"/><Relationship Id="rId3" Type="http://schemas.openxmlformats.org/officeDocument/2006/relationships/hyperlink" Target="https://nginx.org/en/docs/http/ngx_http_limit_req_module.html" TargetMode="External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ocs.docker.com/reference/compose-file/services" TargetMode="External"/><Relationship Id="rId3" Type="http://schemas.openxmlformats.org/officeDocument/2006/relationships/hyperlink" Target="https://docs.docker.com/reference/compose-file/networks" TargetMode="External"/><Relationship Id="rId4" Type="http://schemas.openxmlformats.org/officeDocument/2006/relationships/hyperlink" Target="https://cheatsheetseries.owasp.org/cheatsheets/Authorization_Cheat_Sheet.html" TargetMode="External"/><Relationship Id="rId5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switches.html" TargetMode="Externa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core_module.html" TargetMode="External"/><Relationship Id="rId3" Type="http://schemas.openxmlformats.org/officeDocument/2006/relationships/hyperlink" Target="https://nginx.org/en/docs/http/ngx_http_proxy_module.html" TargetMode="External"/><Relationship Id="rId4" Type="http://schemas.openxmlformats.org/officeDocument/2006/relationships/hyperlink" Target="https://docs.docker.com/reference/compose-file/services" TargetMode="External"/><Relationship Id="rId5" Type="http://schemas.openxmlformats.org/officeDocument/2006/relationships/hyperlink" Target="https://nginx.org/en/docs/http/server_names.html" TargetMode="External"/><Relationship Id="rId6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request_processing.html" TargetMode="External"/><Relationship Id="rId3" Type="http://schemas.openxmlformats.org/officeDocument/2006/relationships/hyperlink" Target="https://nginx.org/en/docs/http/ngx_http_core_module.html" TargetMode="External"/><Relationship Id="rId4" Type="http://schemas.openxmlformats.org/officeDocument/2006/relationships/hyperlink" Target="https://nginx.org/en/docs/http/ngx_http_proxy_module.html" TargetMode="External"/><Relationship Id="rId5" Type="http://schemas.openxmlformats.org/officeDocument/2006/relationships/hyperlink" Target="https://docs.docker.com/reference/compose-file/services" TargetMode="External"/><Relationship Id="rId6" Type="http://schemas.openxmlformats.org/officeDocument/2006/relationships/hyperlink" Target="https://cheatsheetseries.owasp.org/cheatsheets/Authorization_Cheat_Sheet.html" TargetMode="External"/><Relationship Id="rId7" Type="http://schemas.openxmlformats.org/officeDocument/2006/relationships/hyperlink" Target="https://nginx.org/en/docs/http/server_names.html" TargetMode="External"/><Relationship Id="rId8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request_processing.html" TargetMode="External"/><Relationship Id="rId3" Type="http://schemas.openxmlformats.org/officeDocument/2006/relationships/hyperlink" Target="https://nginx.org/en/docs/http/ngx_http_core_module.html" TargetMode="External"/><Relationship Id="rId4" Type="http://schemas.openxmlformats.org/officeDocument/2006/relationships/hyperlink" Target="https://nginx.org/en/docs/http/ngx_http_proxy_module.html" TargetMode="External"/><Relationship Id="rId5" Type="http://schemas.openxmlformats.org/officeDocument/2006/relationships/hyperlink" Target="https://cheatsheetseries.owasp.org/cheatsheets/Authorization_Cheat_Sheet.html" TargetMode="External"/><Relationship Id="rId6" Type="http://schemas.openxmlformats.org/officeDocument/2006/relationships/hyperlink" Target="https://nginx.org/en/docs/http/server_names.html" TargetMode="External"/><Relationship Id="rId7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beginners_guide.html" TargetMode="External"/><Relationship Id="rId3" Type="http://schemas.openxmlformats.org/officeDocument/2006/relationships/hyperlink" Target="https://nginx.org/en/docs/http/request_processing.html" TargetMode="External"/><Relationship Id="rId4" Type="http://schemas.openxmlformats.org/officeDocument/2006/relationships/hyperlink" Target="https://nginx.org/en/docs/http/ngx_http_core_module.html" TargetMode="External"/><Relationship Id="rId5" Type="http://schemas.openxmlformats.org/officeDocument/2006/relationships/hyperlink" Target="https://nginx.org/en/docs/http/ngx_http_autoindex_module.html" TargetMode="External"/><Relationship Id="rId6" Type="http://schemas.openxmlformats.org/officeDocument/2006/relationships/hyperlink" Target="https://nginx.org/en/docs/http/ngx_http_proxy_module.html" TargetMode="External"/><Relationship Id="rId7" Type="http://schemas.openxmlformats.org/officeDocument/2006/relationships/hyperlink" Target="https://nginx.org/en/docs/http/ngx_http_realip_module.html" TargetMode="External"/><Relationship Id="rId8" Type="http://schemas.openxmlformats.org/officeDocument/2006/relationships/hyperlink" Target="https://nginx.org/en/docs/http/ngx_http_headers_module.html" TargetMode="External"/><Relationship Id="rId9" Type="http://schemas.openxmlformats.org/officeDocument/2006/relationships/hyperlink" Target="https://nginx.org/en/docs/http/ngx_http_ssl_module.html" TargetMode="External"/><Relationship Id="rId10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ginx.org/en/docs/http/ngx_http_limit_req_module.html" TargetMode="External"/><Relationship Id="rId3" Type="http://schemas.openxmlformats.org/officeDocument/2006/relationships/hyperlink" Target="https://nginx.org/en/docs/switches.html" TargetMode="External"/><Relationship Id="rId4" Type="http://schemas.openxmlformats.org/officeDocument/2006/relationships/hyperlink" Target="https://nginx.org/en/docs/http/load_balancing.html" TargetMode="External"/><Relationship Id="rId5" Type="http://schemas.openxmlformats.org/officeDocument/2006/relationships/hyperlink" Target="https://docs.docker.com/reference/compose-file/services" TargetMode="External"/><Relationship Id="rId6" Type="http://schemas.openxmlformats.org/officeDocument/2006/relationships/hyperlink" Target="https://docs.docker.com/reference/compose-file/networks" TargetMode="External"/><Relationship Id="rId7" Type="http://schemas.openxmlformats.org/officeDocument/2006/relationships/hyperlink" Target="https://cheatsheetseries.owasp.org/cheatsheets/Authorization_Cheat_Sheet.html" TargetMode="External"/><Relationship Id="rId8" Type="http://schemas.openxmlformats.org/officeDocument/2006/relationships/hyperlink" Target="https://cheatsheetseries.owasp.org/cheatsheets/HTTP_Headers_Cheat_Sheet.html" TargetMode="External"/><Relationship Id="rId9" Type="http://schemas.openxmlformats.org/officeDocument/2006/relationships/hyperlink" Target="https://nginx.org/en/docs/http/server_names.html" TargetMode="External"/><Relationship Id="rId10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65760"/>
            <a:ext cx="49377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8B3C2"/>
                </a:solidFill>
                <a:latin typeface="Arial"/>
              </a:rPr>
              <a:t>ПРАКТИЧЕСКИЙ ГАЙД · ДЕФЕНС-ТУР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298448"/>
            <a:ext cx="5943600" cy="960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6400" b="1" i="0">
                <a:solidFill>
                  <a:srgbClr val="FFFFFF"/>
                </a:solidFill>
                <a:latin typeface="Arial"/>
              </a:rPr>
              <a:t>NGINX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2523744"/>
            <a:ext cx="5943600" cy="1508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Как запрос проходит конфиг: где ломается защита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4773168"/>
            <a:ext cx="2971800" cy="283464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4805172"/>
            <a:ext cx="2825496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FFFFFF"/>
                </a:solidFill>
                <a:latin typeface="Arial"/>
              </a:rPr>
              <a:t>Маршрут → правило → тест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340096"/>
            <a:ext cx="539496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A8B3C2"/>
                </a:solidFill>
                <a:latin typeface="Arial"/>
              </a:rPr>
              <a:t>Практический разбор: маршрут, границы доверия, проверки</a:t>
            </a:r>
          </a:p>
        </p:txBody>
      </p:sp>
      <p:sp>
        <p:nvSpPr>
          <p:cNvPr id="8" name="Rectangle 7"/>
          <p:cNvSpPr/>
          <p:nvPr/>
        </p:nvSpPr>
        <p:spPr>
          <a:xfrm>
            <a:off x="8743950" y="1261872"/>
            <a:ext cx="32004" cy="1271016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743950" y="2651760"/>
            <a:ext cx="32004" cy="1252727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743950" y="4023359"/>
            <a:ext cx="32004" cy="1252728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613648" y="1097280"/>
            <a:ext cx="310896" cy="310896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80576" y="1088136"/>
            <a:ext cx="224028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</a:rPr>
              <a:t>CLIENT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80576" y="1426464"/>
            <a:ext cx="2560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A8B3C2"/>
                </a:solidFill>
                <a:latin typeface="Arial"/>
              </a:rPr>
              <a:t>request enters</a:t>
            </a:r>
          </a:p>
        </p:txBody>
      </p:sp>
      <p:sp>
        <p:nvSpPr>
          <p:cNvPr id="14" name="Oval 13"/>
          <p:cNvSpPr/>
          <p:nvPr/>
        </p:nvSpPr>
        <p:spPr>
          <a:xfrm>
            <a:off x="8613648" y="2487168"/>
            <a:ext cx="310896" cy="310896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80576" y="2478024"/>
            <a:ext cx="224028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</a:rPr>
              <a:t>NGINX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0576" y="2816352"/>
            <a:ext cx="2560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A8B3C2"/>
                </a:solidFill>
                <a:latin typeface="Arial"/>
              </a:rPr>
              <a:t>rules choose a route</a:t>
            </a:r>
          </a:p>
        </p:txBody>
      </p:sp>
      <p:sp>
        <p:nvSpPr>
          <p:cNvPr id="17" name="Oval 16"/>
          <p:cNvSpPr/>
          <p:nvPr/>
        </p:nvSpPr>
        <p:spPr>
          <a:xfrm>
            <a:off x="8613648" y="3858768"/>
            <a:ext cx="310896" cy="310896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80576" y="3849624"/>
            <a:ext cx="224028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</a:rPr>
              <a:t>UPSTREAM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0576" y="4187952"/>
            <a:ext cx="2560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A8B3C2"/>
                </a:solidFill>
                <a:latin typeface="Arial"/>
              </a:rPr>
              <a:t>app or file</a:t>
            </a:r>
          </a:p>
        </p:txBody>
      </p:sp>
      <p:sp>
        <p:nvSpPr>
          <p:cNvPr id="20" name="Oval 19"/>
          <p:cNvSpPr/>
          <p:nvPr/>
        </p:nvSpPr>
        <p:spPr>
          <a:xfrm>
            <a:off x="8613648" y="5230368"/>
            <a:ext cx="310896" cy="310896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0576" y="5221224"/>
            <a:ext cx="224028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6D9B3"/>
                </a:solidFill>
                <a:latin typeface="Arial"/>
              </a:rPr>
              <a:t>RESPONSE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0576" y="5559552"/>
            <a:ext cx="2560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A8B3C2"/>
                </a:solidFill>
                <a:latin typeface="Arial"/>
              </a:rPr>
              <a:t>response leaves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3504" y="6366510"/>
            <a:ext cx="610108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63320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01 / ЧТО ЭТО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72235"/>
                </a:solidFill>
                <a:latin typeface="Arial"/>
              </a:rPr>
              <a:t>Один компонент на краю. Несколько ролей.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NGINX принимает HTTP-трафик и решает, куда вести запрос.</a:t>
            </a:r>
          </a:p>
        </p:txBody>
      </p:sp>
      <p:sp>
        <p:nvSpPr>
          <p:cNvPr id="6" name="Rectangle 5"/>
          <p:cNvSpPr/>
          <p:nvPr/>
        </p:nvSpPr>
        <p:spPr>
          <a:xfrm>
            <a:off x="726947" y="2386584"/>
            <a:ext cx="45720" cy="576072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340864"/>
            <a:ext cx="4023360" cy="6766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72235"/>
                </a:solidFill>
                <a:latin typeface="Arial"/>
              </a:rPr>
              <a:t>WEB-SERVER
отдаёт статику</a:t>
            </a:r>
          </a:p>
        </p:txBody>
      </p:sp>
      <p:sp>
        <p:nvSpPr>
          <p:cNvPr id="8" name="Rectangle 7"/>
          <p:cNvSpPr/>
          <p:nvPr/>
        </p:nvSpPr>
        <p:spPr>
          <a:xfrm>
            <a:off x="726947" y="3355848"/>
            <a:ext cx="45720" cy="576071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0976" y="3310128"/>
            <a:ext cx="4023360" cy="6766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72235"/>
                </a:solidFill>
                <a:latin typeface="Arial"/>
              </a:rPr>
              <a:t>REVERSE PROXY
передаёт запрос приложению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6947" y="4325112"/>
            <a:ext cx="45720" cy="576071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4279392"/>
            <a:ext cx="4023360" cy="6766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72235"/>
                </a:solidFill>
                <a:latin typeface="Arial"/>
              </a:rPr>
              <a:t>LOAD BALANCER
распределяет запросы по upstream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41848" y="2926080"/>
            <a:ext cx="1325880" cy="694944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751576" y="3090672"/>
            <a:ext cx="1115568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CLIENT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62088" y="2724912"/>
            <a:ext cx="1783080" cy="1078992"/>
          </a:xfrm>
          <a:prstGeom prst="round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0" y="3008376"/>
            <a:ext cx="1536192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B1220"/>
                </a:solidFill>
                <a:latin typeface="Arial"/>
              </a:rPr>
              <a:t>NGINX
EDGE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94392" y="2331720"/>
            <a:ext cx="1572768" cy="713232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104120" y="2523744"/>
            <a:ext cx="137160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APP / API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94392" y="3657600"/>
            <a:ext cx="1572768" cy="713232"/>
          </a:xfrm>
          <a:prstGeom prst="roundRect">
            <a:avLst/>
          </a:prstGeom>
          <a:solidFill>
            <a:srgbClr val="DDF5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04120" y="3840480"/>
            <a:ext cx="137160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72235"/>
                </a:solidFill>
                <a:latin typeface="Arial"/>
              </a:rPr>
              <a:t>STATIC FILES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67728" y="3255264"/>
            <a:ext cx="594359" cy="36576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345168" y="3136392"/>
            <a:ext cx="329183" cy="36576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656064" y="2688336"/>
            <a:ext cx="36576" cy="466344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674352" y="2670048"/>
            <a:ext cx="320039" cy="36576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656064" y="3154680"/>
            <a:ext cx="36576" cy="859535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674352" y="3995928"/>
            <a:ext cx="320039" cy="36576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4754880"/>
            <a:ext cx="58064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72235"/>
                </a:solidFill>
                <a:latin typeface="Arial"/>
              </a:rPr>
              <a:t>NGINX не заменяет приложение: бизнес-право пользователя обычно проверяется в приложении.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3504" y="6366510"/>
            <a:ext cx="1220216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773428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02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[1]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[5]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4"/>
              </a:rPr>
              <a:t>[11]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63239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5"/>
              </a:rPr>
              <a:t>[8]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02 / МОДЕЛЬ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Master управляет. Workers обслуживают.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Событийная модель обслуживает множество соединений рабочими процессами.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624328"/>
            <a:ext cx="1920240" cy="932688"/>
          </a:xfrm>
          <a:prstGeom prst="roundRect">
            <a:avLst/>
          </a:prstGeom>
          <a:solidFill>
            <a:srgbClr val="1B2940"/>
          </a:solidFill>
          <a:ln w="12700">
            <a:solidFill>
              <a:srgbClr val="FF6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779776"/>
            <a:ext cx="1600200" cy="62179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FFFFFF"/>
                </a:solidFill>
                <a:latin typeface="Arial"/>
              </a:rPr>
              <a:t>MASTER
читает конфиг
управляет</a:t>
            </a:r>
          </a:p>
        </p:txBody>
      </p:sp>
      <p:sp>
        <p:nvSpPr>
          <p:cNvPr id="8" name="Rectangle 7"/>
          <p:cNvSpPr/>
          <p:nvPr/>
        </p:nvSpPr>
        <p:spPr>
          <a:xfrm>
            <a:off x="2670048" y="3079241"/>
            <a:ext cx="1014984" cy="22860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310128" y="2743200"/>
            <a:ext cx="896112" cy="713232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64992" y="2852928"/>
            <a:ext cx="786384" cy="4754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56D9B3"/>
                </a:solidFill>
                <a:latin typeface="Arial"/>
              </a:rPr>
              <a:t>WORKER 01
соединения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0048" y="3079241"/>
            <a:ext cx="1975104" cy="22860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270248" y="2743200"/>
            <a:ext cx="896112" cy="713232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25112" y="2852928"/>
            <a:ext cx="786384" cy="4754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56D9B3"/>
                </a:solidFill>
                <a:latin typeface="Arial"/>
              </a:rPr>
              <a:t>WORKER 02
соединения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70048" y="3079241"/>
            <a:ext cx="2935224" cy="22860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230368" y="2743200"/>
            <a:ext cx="896112" cy="713232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85232" y="2852928"/>
            <a:ext cx="786384" cy="4754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56D9B3"/>
                </a:solidFill>
                <a:latin typeface="Arial"/>
              </a:rPr>
              <a:t>WORKER 03
соединения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3822191"/>
            <a:ext cx="5212080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A8B3C2"/>
                </a:solidFill>
                <a:latin typeface="Arial"/>
              </a:rPr>
              <a:t>Workers обрабатывают соединения; master управляет процессами.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33172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КОНТЕКСТ КОНФИГУРАЦИИ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46520" y="2779776"/>
            <a:ext cx="4526280" cy="429768"/>
          </a:xfrm>
          <a:prstGeom prst="roundRect">
            <a:avLst/>
          </a:prstGeom>
          <a:solidFill>
            <a:srgbClr val="1B2940"/>
          </a:solidFill>
          <a:ln w="12700">
            <a:solidFill>
              <a:srgbClr val="3140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11112" y="2843784"/>
            <a:ext cx="4197096" cy="28346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FFFFFF"/>
                </a:solidFill>
                <a:latin typeface="Consolas"/>
              </a:rPr>
              <a:t>main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56832" y="3346704"/>
            <a:ext cx="4069080" cy="429768"/>
          </a:xfrm>
          <a:prstGeom prst="roundRect">
            <a:avLst/>
          </a:prstGeom>
          <a:solidFill>
            <a:srgbClr val="141F31"/>
          </a:solidFill>
          <a:ln w="12700">
            <a:solidFill>
              <a:srgbClr val="3140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21424" y="3410712"/>
            <a:ext cx="3739896" cy="28346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FFFFFF"/>
                </a:solidFill>
                <a:latin typeface="Consolas"/>
              </a:rPr>
              <a:t>events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67144" y="3913632"/>
            <a:ext cx="3611880" cy="429768"/>
          </a:xfrm>
          <a:prstGeom prst="roundRect">
            <a:avLst/>
          </a:prstGeom>
          <a:solidFill>
            <a:srgbClr val="1B2940"/>
          </a:solidFill>
          <a:ln w="12700">
            <a:solidFill>
              <a:srgbClr val="3140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031736" y="3977640"/>
            <a:ext cx="3282696" cy="28346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FFFFFF"/>
                </a:solidFill>
                <a:latin typeface="Consolas"/>
              </a:rPr>
              <a:t>http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77456" y="4480560"/>
            <a:ext cx="3154680" cy="429768"/>
          </a:xfrm>
          <a:prstGeom prst="roundRect">
            <a:avLst/>
          </a:prstGeom>
          <a:solidFill>
            <a:srgbClr val="141F31"/>
          </a:solidFill>
          <a:ln w="12700">
            <a:solidFill>
              <a:srgbClr val="3140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2048" y="4544568"/>
            <a:ext cx="2825496" cy="28346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56D9B3"/>
                </a:solidFill>
                <a:latin typeface="Consolas"/>
              </a:rPr>
              <a:t>server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87768" y="5047488"/>
            <a:ext cx="2697480" cy="429768"/>
          </a:xfrm>
          <a:prstGeom prst="roundRect">
            <a:avLst/>
          </a:prstGeom>
          <a:solidFill>
            <a:srgbClr val="1B2940"/>
          </a:solidFill>
          <a:ln w="12700">
            <a:solidFill>
              <a:srgbClr val="3140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5111496"/>
            <a:ext cx="2368296" cy="28346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56D9B3"/>
                </a:solidFill>
                <a:latin typeface="Consolas"/>
              </a:rPr>
              <a:t>location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696712"/>
            <a:ext cx="484632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8B3C2"/>
                </a:solidFill>
                <a:latin typeface="Arial"/>
              </a:rPr>
              <a:t>Директива должна стоять в допустимом контексте.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03504" y="6366510"/>
            <a:ext cx="1830323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383536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03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[1]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3"/>
              </a:rPr>
              <a:t>[3]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03 / ПУТЬ ЗАПРОСА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72235"/>
                </a:solidFill>
                <a:latin typeface="Arial"/>
              </a:rPr>
              <a:t>Пять ворот до ответа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Ошибку ищи по трассе, а не по одному подозрительному блоку.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1472184" y="3202686"/>
            <a:ext cx="2020824" cy="32004"/>
          </a:xfrm>
          <a:prstGeom prst="rect">
            <a:avLst/>
          </a:prstGeom>
          <a:solidFill>
            <a:srgbClr val="C5C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51560" y="3017520"/>
            <a:ext cx="420624" cy="42062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88136" y="3072384"/>
            <a:ext cx="347472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B1220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5" y="3611880"/>
            <a:ext cx="16916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72235"/>
                </a:solidFill>
                <a:latin typeface="Arial"/>
              </a:rPr>
              <a:t>LISTEN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1" y="4005072"/>
            <a:ext cx="181051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C899A"/>
                </a:solidFill>
                <a:latin typeface="Arial"/>
              </a:rPr>
              <a:t>IP : порт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0752" y="3202686"/>
            <a:ext cx="2011680" cy="32004"/>
          </a:xfrm>
          <a:prstGeom prst="rect">
            <a:avLst/>
          </a:prstGeom>
          <a:solidFill>
            <a:srgbClr val="C5C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310128" y="3017520"/>
            <a:ext cx="420624" cy="42062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46704" y="3072384"/>
            <a:ext cx="347472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B1220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72384" y="3611880"/>
            <a:ext cx="16916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72235"/>
                </a:solidFill>
                <a:latin typeface="Arial"/>
              </a:rPr>
              <a:t>SERVER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4005072"/>
            <a:ext cx="181051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C899A"/>
                </a:solidFill>
                <a:latin typeface="Arial"/>
              </a:rPr>
              <a:t>Host / SNI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80176" y="3202686"/>
            <a:ext cx="2020824" cy="32004"/>
          </a:xfrm>
          <a:prstGeom prst="rect">
            <a:avLst/>
          </a:prstGeom>
          <a:solidFill>
            <a:srgbClr val="C5C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559552" y="3017520"/>
            <a:ext cx="420624" cy="42062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96128" y="3072384"/>
            <a:ext cx="347472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B1220"/>
                </a:solidFill>
                <a:latin typeface="Arial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21808" y="3611880"/>
            <a:ext cx="16916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72235"/>
                </a:solidFill>
                <a:latin typeface="Arial"/>
              </a:rPr>
              <a:t>URI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66944" y="4005072"/>
            <a:ext cx="181051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C899A"/>
                </a:solidFill>
                <a:latin typeface="Arial"/>
              </a:rPr>
              <a:t>нормализация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38744" y="3202686"/>
            <a:ext cx="2020823" cy="32004"/>
          </a:xfrm>
          <a:prstGeom prst="rect">
            <a:avLst/>
          </a:prstGeom>
          <a:solidFill>
            <a:srgbClr val="C5C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18120" y="3017520"/>
            <a:ext cx="420624" cy="420624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54696" y="3072384"/>
            <a:ext cx="347472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B1220"/>
                </a:solidFill>
                <a:latin typeface="Arial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0376" y="3611880"/>
            <a:ext cx="16916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72235"/>
                </a:solidFill>
                <a:latin typeface="Arial"/>
              </a:rPr>
              <a:t>LOCATION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25512" y="4005072"/>
            <a:ext cx="181051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C899A"/>
                </a:solidFill>
                <a:latin typeface="Arial"/>
              </a:rPr>
              <a:t>какой блок выиграл?</a:t>
            </a:r>
          </a:p>
        </p:txBody>
      </p:sp>
      <p:sp>
        <p:nvSpPr>
          <p:cNvPr id="26" name="Oval 25"/>
          <p:cNvSpPr/>
          <p:nvPr/>
        </p:nvSpPr>
        <p:spPr>
          <a:xfrm>
            <a:off x="10076688" y="3017520"/>
            <a:ext cx="420624" cy="420624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113263" y="3072384"/>
            <a:ext cx="347472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B1220"/>
                </a:solidFill>
                <a:latin typeface="Arial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38944" y="3611880"/>
            <a:ext cx="16916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72235"/>
                </a:solidFill>
                <a:latin typeface="Arial"/>
              </a:rPr>
              <a:t>HANDLER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84080" y="4005072"/>
            <a:ext cx="181051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C899A"/>
                </a:solidFill>
                <a:latin typeface="Arial"/>
              </a:rPr>
              <a:t>файл / upstream / ответ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03120" y="5120640"/>
            <a:ext cx="7909560" cy="530352"/>
          </a:xfrm>
          <a:prstGeom prst="roundRect">
            <a:avLst/>
          </a:prstGeom>
          <a:solidFill>
            <a:srgbClr val="DDF5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31720" y="5248656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72235"/>
                </a:solidFill>
                <a:latin typeface="Arial"/>
              </a:rPr>
              <a:t>Следующий слой: проверка прав в приложении.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3504" y="6366510"/>
            <a:ext cx="2440432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993643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[2]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[3]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4"/>
              </a:rPr>
              <a:t>[8]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63239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5"/>
              </a:rPr>
              <a:t>[14]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04 / ROUTING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location: prefix может проиграть regex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Exact (=) → самый длинный prefix → первый regex; ^~ останавливает проверку regex.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267712"/>
            <a:ext cx="5623560" cy="1078992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2267712"/>
            <a:ext cx="50292" cy="1078992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377440"/>
            <a:ext cx="537667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F6B4A"/>
                </a:solidFill>
                <a:latin typeface="Consolas"/>
              </a:rPr>
              <a:t>location /private/ { deny all; 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2624328"/>
            <a:ext cx="537667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Consolas"/>
              </a:rPr>
              <a:t>location ~ \.php$ { proxy_pass http://app:9000;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502152"/>
            <a:ext cx="539496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6B4A"/>
                </a:solidFill>
                <a:latin typeface="Arial"/>
              </a:rPr>
              <a:t>/private/export.php может попасть в regex и уйти в app.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4142232"/>
            <a:ext cx="5623560" cy="1097280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4142232"/>
            <a:ext cx="50292" cy="1097280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4251960"/>
            <a:ext cx="537667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F6B4A"/>
                </a:solidFill>
                <a:latin typeface="Consolas"/>
              </a:rPr>
              <a:t>location = /private { return 403; }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4498848"/>
            <a:ext cx="537667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F6B4A"/>
                </a:solidFill>
                <a:latin typeface="Consolas"/>
              </a:rPr>
              <a:t>location ^~ /private/ { return 403; 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2340864"/>
            <a:ext cx="4480560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6D9B3"/>
                </a:solidFill>
                <a:latin typeface="Arial"/>
              </a:rPr>
              <a:t>ТЕСТ-ЗАПРОСЫ</a:t>
            </a:r>
          </a:p>
        </p:txBody>
      </p:sp>
      <p:sp>
        <p:nvSpPr>
          <p:cNvPr id="16" name="Oval 15"/>
          <p:cNvSpPr/>
          <p:nvPr/>
        </p:nvSpPr>
        <p:spPr>
          <a:xfrm>
            <a:off x="6922008" y="2889504"/>
            <a:ext cx="164592" cy="164592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32904" y="283464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FFFFFF"/>
                </a:solidFill>
                <a:latin typeface="Consolas"/>
              </a:rPr>
              <a:t>/private</a:t>
            </a:r>
          </a:p>
        </p:txBody>
      </p:sp>
      <p:sp>
        <p:nvSpPr>
          <p:cNvPr id="18" name="Oval 17"/>
          <p:cNvSpPr/>
          <p:nvPr/>
        </p:nvSpPr>
        <p:spPr>
          <a:xfrm>
            <a:off x="6922008" y="3493008"/>
            <a:ext cx="164592" cy="164592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32904" y="3438144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FFFFFF"/>
                </a:solidFill>
                <a:latin typeface="Consolas"/>
              </a:rPr>
              <a:t>/private/</a:t>
            </a:r>
          </a:p>
        </p:txBody>
      </p:sp>
      <p:sp>
        <p:nvSpPr>
          <p:cNvPr id="20" name="Oval 19"/>
          <p:cNvSpPr/>
          <p:nvPr/>
        </p:nvSpPr>
        <p:spPr>
          <a:xfrm>
            <a:off x="6922008" y="4096511"/>
            <a:ext cx="164592" cy="164592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32904" y="4041648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FFFFFF"/>
                </a:solidFill>
                <a:latin typeface="Consolas"/>
              </a:rPr>
              <a:t>/private/export.php</a:t>
            </a:r>
          </a:p>
        </p:txBody>
      </p:sp>
      <p:sp>
        <p:nvSpPr>
          <p:cNvPr id="22" name="Oval 21"/>
          <p:cNvSpPr/>
          <p:nvPr/>
        </p:nvSpPr>
        <p:spPr>
          <a:xfrm>
            <a:off x="6922008" y="4700016"/>
            <a:ext cx="164592" cy="164592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32904" y="4645152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FFFFFF"/>
                </a:solidFill>
                <a:latin typeface="Consolas"/>
              </a:rPr>
              <a:t>соседний легитимный путь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31152" y="5376672"/>
            <a:ext cx="4480560" cy="4389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8B3C2"/>
                </a:solidFill>
                <a:latin typeface="Arial"/>
              </a:rPr>
              <a:t>Если доступ зависит от роли — проверяй в приложении.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3504" y="6366510"/>
            <a:ext cx="3050540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3603752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[3]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3"/>
              </a:rPr>
              <a:t>[14]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05 / FILES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72235"/>
                </a:solidFill>
                <a:latin typeface="Arial"/>
              </a:rPr>
              <a:t>root и alias задают разные пути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Сопоставь URI с файловым путём, затем проверь, что каталог вообще можно публиковать.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258568"/>
            <a:ext cx="6629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C899A"/>
                </a:solidFill>
                <a:latin typeface="Arial"/>
              </a:rPr>
              <a:t>URI  →  ПУТЬ НА ДИСКЕ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788920"/>
            <a:ext cx="1783080" cy="283464"/>
          </a:xfrm>
          <a:prstGeom prst="roundRect">
            <a:avLst/>
          </a:prstGeom>
          <a:solidFill>
            <a:srgbClr val="DC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2820924"/>
            <a:ext cx="1636776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72235"/>
                </a:solidFill>
                <a:latin typeface="Arial"/>
              </a:rPr>
              <a:t>root /srv/site;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80" y="2770632"/>
            <a:ext cx="448056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72235"/>
                </a:solidFill>
                <a:latin typeface="Consolas"/>
              </a:rPr>
              <a:t>/assets/a.css → /srv/site/assets/a.css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04288" y="2921508"/>
            <a:ext cx="246888" cy="27432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13232" y="3758183"/>
            <a:ext cx="1783080" cy="283464"/>
          </a:xfrm>
          <a:prstGeom prst="roundRect">
            <a:avLst/>
          </a:prstGeom>
          <a:solidFill>
            <a:srgbClr val="DC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3790187"/>
            <a:ext cx="1636776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72235"/>
                </a:solidFill>
                <a:latin typeface="Arial"/>
              </a:rPr>
              <a:t>alias /srv/assets/;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3739896"/>
            <a:ext cx="448056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72235"/>
                </a:solidFill>
                <a:latin typeface="Consolas"/>
              </a:rPr>
              <a:t>/assets/a.css → /srv/assets/a.css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4288" y="3890772"/>
            <a:ext cx="246888" cy="27432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7010" y="2432304"/>
            <a:ext cx="16459" cy="2761487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73568" y="2359152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ЧТО МОЖЕТ УТЕЧЬ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73568" y="2807208"/>
            <a:ext cx="361188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72235"/>
                </a:solidFill>
                <a:latin typeface="Arial"/>
              </a:rPr>
              <a:t>autoindex on → листинг каталогов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3568" y="3419856"/>
            <a:ext cx="361188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72235"/>
                </a:solidFill>
                <a:latin typeface="Arial"/>
              </a:rPr>
              <a:t>широкий web-root → dotfiles / backups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73568" y="4032504"/>
            <a:ext cx="361188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72235"/>
                </a:solidFill>
                <a:latin typeface="Arial"/>
              </a:rPr>
              <a:t>секреты держать вне public-каталога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3232" y="5001768"/>
            <a:ext cx="10835640" cy="566928"/>
          </a:xfrm>
          <a:prstGeom prst="roundRect">
            <a:avLst/>
          </a:prstGeom>
          <a:solidFill>
            <a:srgbClr val="DDF5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2688" y="5157216"/>
            <a:ext cx="103784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172235"/>
                </a:solidFill>
                <a:latin typeface="Arial"/>
              </a:rPr>
              <a:t>Отдельный public-root · листинг выключен · dotfiles и backups закрыты точечными правилами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3504" y="6366510"/>
            <a:ext cx="3660647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213860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[3]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[4]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06 / VIRTUAL HOSTS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Неизвестный Host не должен выбирать случайный сайт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server_name _; не является wildcard. Fallback задаёт default_server для listen-адреса и порта.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240280"/>
            <a:ext cx="5074920" cy="2651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8B3C2"/>
                </a:solidFill>
                <a:latin typeface="Arial"/>
              </a:rPr>
              <a:t>HOST → ВЫБОР VIRTUAL SERVER</a:t>
            </a:r>
          </a:p>
        </p:txBody>
      </p:sp>
      <p:sp>
        <p:nvSpPr>
          <p:cNvPr id="7" name="Oval 6"/>
          <p:cNvSpPr/>
          <p:nvPr/>
        </p:nvSpPr>
        <p:spPr>
          <a:xfrm>
            <a:off x="768096" y="2852927"/>
            <a:ext cx="182880" cy="182880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788920"/>
            <a:ext cx="448056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FFFFFF"/>
                </a:solidFill>
                <a:latin typeface="Consolas"/>
              </a:rPr>
              <a:t>known.example → свой server</a:t>
            </a:r>
          </a:p>
        </p:txBody>
      </p:sp>
      <p:sp>
        <p:nvSpPr>
          <p:cNvPr id="9" name="Oval 8"/>
          <p:cNvSpPr/>
          <p:nvPr/>
        </p:nvSpPr>
        <p:spPr>
          <a:xfrm>
            <a:off x="768096" y="3657599"/>
            <a:ext cx="182880" cy="182880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3593591"/>
            <a:ext cx="448056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FFFFFF"/>
                </a:solidFill>
                <a:latin typeface="Consolas"/>
              </a:rPr>
              <a:t>api.example → свой server</a:t>
            </a:r>
          </a:p>
        </p:txBody>
      </p:sp>
      <p:sp>
        <p:nvSpPr>
          <p:cNvPr id="11" name="Oval 10"/>
          <p:cNvSpPr/>
          <p:nvPr/>
        </p:nvSpPr>
        <p:spPr>
          <a:xfrm>
            <a:off x="768096" y="4462272"/>
            <a:ext cx="182880" cy="182880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4398264"/>
            <a:ext cx="4480560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FFFFFF"/>
                </a:solidFill>
                <a:latin typeface="Consolas"/>
              </a:rPr>
              <a:t>unknown.example → default_server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2331720"/>
            <a:ext cx="5266944" cy="2011680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99632" y="2331720"/>
            <a:ext cx="50292" cy="2011680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2441448"/>
            <a:ext cx="502005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0" b="0" i="0">
                <a:solidFill>
                  <a:srgbClr val="FFFFFF"/>
                </a:solidFill>
                <a:latin typeface="Consolas"/>
              </a:rPr>
              <a:t>server {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2688336"/>
            <a:ext cx="502005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0" b="0" i="0">
                <a:solidFill>
                  <a:srgbClr val="56D9B3"/>
                </a:solidFill>
                <a:latin typeface="Consolas"/>
              </a:rPr>
              <a:t>  listen 80 default_server;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2935224"/>
            <a:ext cx="502005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0" b="0" i="0">
                <a:solidFill>
                  <a:srgbClr val="FFFFFF"/>
                </a:solidFill>
                <a:latin typeface="Consolas"/>
              </a:rPr>
              <a:t>  server_name _;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182112"/>
            <a:ext cx="502005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0" b="0" i="0">
                <a:solidFill>
                  <a:srgbClr val="FFFFFF"/>
                </a:solidFill>
                <a:latin typeface="Consolas"/>
              </a:rPr>
              <a:t>  return 404;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3429000"/>
            <a:ext cx="502005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0" b="0" i="0">
                <a:solidFill>
                  <a:srgbClr val="FFFFFF"/>
                </a:solidFill>
                <a:latin typeface="Consolas"/>
              </a:rPr>
              <a:t>}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4626864"/>
            <a:ext cx="5212080" cy="713232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28232" y="4773168"/>
            <a:ext cx="480060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8B3C2"/>
                </a:solidFill>
                <a:latin typeface="Arial"/>
              </a:rPr>
              <a:t>Проверь и Host, и поведение TLS/SNI на установленной версии.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3504" y="6366510"/>
            <a:ext cx="4270756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823968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[2]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3"/>
              </a:rPr>
              <a:t>[8]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4"/>
              </a:rPr>
              <a:t>[16]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07 / UPSTREAM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72235"/>
                </a:solidFill>
                <a:latin typeface="Arial"/>
              </a:rPr>
              <a:t>Один / меняет путь приложения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proxy_pass с URI заменяет совпавший prefix; без URI сохраняет исходный путь.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4944" y="2331720"/>
            <a:ext cx="5166360" cy="3246120"/>
          </a:xfrm>
          <a:prstGeom prst="roundRect">
            <a:avLst/>
          </a:prstGeom>
          <a:solidFill>
            <a:srgbClr val="FCE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542032"/>
            <a:ext cx="46634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6B4A"/>
                </a:solidFill>
                <a:latin typeface="Arial"/>
              </a:rPr>
              <a:t>С URI В PROXY_PASS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7824" y="3017520"/>
            <a:ext cx="4800600" cy="1097280"/>
          </a:xfrm>
          <a:prstGeom prst="roundRect">
            <a:avLst/>
          </a:prstGeom>
          <a:solidFill>
            <a:srgbClr val="E5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77824" y="3017520"/>
            <a:ext cx="50292" cy="1097280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3127248"/>
            <a:ext cx="45537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72235"/>
                </a:solidFill>
                <a:latin typeface="Consolas"/>
              </a:rPr>
              <a:t>location /api/ {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3374136"/>
            <a:ext cx="45537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72235"/>
                </a:solidFill>
                <a:latin typeface="Consolas"/>
              </a:rPr>
              <a:t>  proxy_pass http://api:8080/;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621024"/>
            <a:ext cx="45537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72235"/>
                </a:solidFill>
                <a:latin typeface="Consolas"/>
              </a:rPr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4443984"/>
            <a:ext cx="45720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72235"/>
                </a:solidFill>
                <a:latin typeface="Consolas"/>
              </a:rPr>
              <a:t>/api/users → /users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9631" y="2331720"/>
            <a:ext cx="5166360" cy="3246120"/>
          </a:xfrm>
          <a:prstGeom prst="roundRect">
            <a:avLst/>
          </a:prstGeom>
          <a:solidFill>
            <a:srgbClr val="DDF5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9088" y="2542032"/>
            <a:ext cx="466344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6D9B3"/>
                </a:solidFill>
                <a:latin typeface="Arial"/>
              </a:rPr>
              <a:t>БЕЗ URI В PROXY_PASS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82512" y="3017520"/>
            <a:ext cx="4800600" cy="1097280"/>
          </a:xfrm>
          <a:prstGeom prst="roundRect">
            <a:avLst/>
          </a:prstGeom>
          <a:solidFill>
            <a:srgbClr val="E5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82512" y="3017520"/>
            <a:ext cx="50292" cy="1097280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59" y="3127248"/>
            <a:ext cx="45537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72235"/>
                </a:solidFill>
                <a:latin typeface="Consolas"/>
              </a:rPr>
              <a:t>location /api/ {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59" y="3374136"/>
            <a:ext cx="45537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72235"/>
                </a:solidFill>
                <a:latin typeface="Consolas"/>
              </a:rPr>
              <a:t>  proxy_pass http://api:8080;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59" y="3621024"/>
            <a:ext cx="45537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72235"/>
                </a:solidFill>
                <a:latin typeface="Consolas"/>
              </a:rPr>
              <a:t>}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4443984"/>
            <a:ext cx="45720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72235"/>
                </a:solidFill>
                <a:latin typeface="Consolas"/>
              </a:rPr>
              <a:t>/api/users → /api/users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05840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7C899A"/>
                </a:solidFill>
                <a:latin typeface="Arial"/>
              </a:rPr>
              <a:t>Сверь путь, который реально ждёт backend. Не угадывай по слэшу.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3504" y="6366510"/>
            <a:ext cx="4880864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434076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[5]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08 / TRUST BOUNDARY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Forwarded-заголовок не удостоверяет личность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Клиент может прислать X-Forwarded-For сам. Доверяй только известной proxy-цепочке.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20240" y="2782062"/>
            <a:ext cx="2880360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32688" y="2404872"/>
            <a:ext cx="2029968" cy="841248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6" y="2560320"/>
            <a:ext cx="1810512" cy="5303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КЛИЕНТ
поддельный header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78424" y="2782062"/>
            <a:ext cx="2889503" cy="32004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90872" y="2404872"/>
            <a:ext cx="2029968" cy="841248"/>
          </a:xfrm>
          <a:prstGeom prst="round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2560320"/>
            <a:ext cx="1810512" cy="5303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B1220"/>
                </a:solidFill>
                <a:latin typeface="Arial"/>
              </a:rPr>
              <a:t>EDGE NGINX
видит peer IP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58200" y="2404872"/>
            <a:ext cx="2029968" cy="841248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67928" y="2560320"/>
            <a:ext cx="1810512" cy="5303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APP
доверяет только proxy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822191"/>
            <a:ext cx="6510528" cy="1298448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3822191"/>
            <a:ext cx="50292" cy="1298448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" y="3931920"/>
            <a:ext cx="6263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A8B3C2"/>
                </a:solidFill>
                <a:latin typeface="Consolas"/>
              </a:rPr>
              <a:t># NGINX direct edge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4178808"/>
            <a:ext cx="6263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FFFFFF"/>
                </a:solidFill>
                <a:latin typeface="Consolas"/>
              </a:rPr>
              <a:t>proxy_set_header X-Real-IP $remote_addr;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4425696"/>
            <a:ext cx="6263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6D9B3"/>
                </a:solidFill>
                <a:latin typeface="Consolas"/>
              </a:rPr>
              <a:t>proxy_set_header X-Forwarded-For $remote_addr;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71231" y="3822191"/>
            <a:ext cx="3877056" cy="1298448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18120" y="4014215"/>
            <a:ext cx="342900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A8B3C2"/>
                </a:solidFill>
                <a:latin typeface="Arial"/>
              </a:rPr>
              <a:t>Если перед NGINX есть LB, задай точные trusted CIDR. Права на объект проверяет приложение.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03504" y="6366510"/>
            <a:ext cx="5490972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044184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09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[5]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3"/>
              </a:rPr>
              <a:t>[6]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4"/>
              </a:rPr>
              <a:t>[14]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09 / HTTPS &amp; RESPONSES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72235"/>
                </a:solidFill>
                <a:latin typeface="Arial"/>
              </a:rPr>
              <a:t>TLS защищает транспорт. Заголовки задают отдельную политику.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Проверь сертификат и ключ, установленную TLS-политику и ответы не только с кодом 200.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31720"/>
            <a:ext cx="5486400" cy="1508760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2331720"/>
            <a:ext cx="50292" cy="1508760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441448"/>
            <a:ext cx="52395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0" i="0">
                <a:solidFill>
                  <a:srgbClr val="FFFFFF"/>
                </a:solidFill>
                <a:latin typeface="Consolas"/>
              </a:rPr>
              <a:t>ssl_protocols TLSv1.2 TLSv1.3;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688336"/>
            <a:ext cx="52395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0" i="0">
                <a:solidFill>
                  <a:srgbClr val="FFFFFF"/>
                </a:solidFill>
                <a:latin typeface="Consolas"/>
              </a:rPr>
              <a:t>ssl_certificate     /etc/nginx/tls/fullchain.pem;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35224"/>
            <a:ext cx="523951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0" i="0">
                <a:solidFill>
                  <a:srgbClr val="FFFFFF"/>
                </a:solidFill>
                <a:latin typeface="Consolas"/>
              </a:rPr>
              <a:t>ssl_certificate_key /etc/nginx/tls/private.key;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10528" y="2331720"/>
            <a:ext cx="4937760" cy="1508760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10528" y="2331720"/>
            <a:ext cx="50292" cy="1508760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65976" y="2441448"/>
            <a:ext cx="469087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0" i="0">
                <a:solidFill>
                  <a:srgbClr val="FFFFFF"/>
                </a:solidFill>
                <a:latin typeface="Consolas"/>
              </a:rPr>
              <a:t>add_header X-Content-Type-Options nosniff always;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" y="2093976"/>
            <a:ext cx="5303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FF6B4A"/>
                </a:solidFill>
                <a:latin typeface="Arial"/>
              </a:rPr>
              <a:t>TLS EDGE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2093976"/>
            <a:ext cx="47548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</a:rPr>
              <a:t>HTTP RESPONSE</a:t>
            </a:r>
          </a:p>
        </p:txBody>
      </p:sp>
      <p:sp>
        <p:nvSpPr>
          <p:cNvPr id="16" name="Oval 15"/>
          <p:cNvSpPr/>
          <p:nvPr/>
        </p:nvSpPr>
        <p:spPr>
          <a:xfrm>
            <a:off x="804672" y="4352544"/>
            <a:ext cx="146304" cy="146304"/>
          </a:xfrm>
          <a:prstGeom prst="ellipse">
            <a:avLst/>
          </a:prstGeom>
          <a:solidFill>
            <a:srgbClr val="F2C6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315968"/>
            <a:ext cx="10149840" cy="3566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172235"/>
                </a:solidFill>
                <a:latin typeface="Arial"/>
              </a:rPr>
              <a:t>Ключ доступен только нужному процессу</a:t>
            </a:r>
          </a:p>
        </p:txBody>
      </p:sp>
      <p:sp>
        <p:nvSpPr>
          <p:cNvPr id="18" name="Oval 17"/>
          <p:cNvSpPr/>
          <p:nvPr/>
        </p:nvSpPr>
        <p:spPr>
          <a:xfrm>
            <a:off x="804672" y="4864607"/>
            <a:ext cx="146304" cy="146304"/>
          </a:xfrm>
          <a:prstGeom prst="ellipse">
            <a:avLst/>
          </a:prstGeom>
          <a:solidFill>
            <a:srgbClr val="F2C6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828031"/>
            <a:ext cx="10149840" cy="3566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172235"/>
                </a:solidFill>
                <a:latin typeface="Arial"/>
              </a:rPr>
              <a:t>Правило add_header может не унаследоваться ожидаемым образом</a:t>
            </a:r>
          </a:p>
        </p:txBody>
      </p:sp>
      <p:sp>
        <p:nvSpPr>
          <p:cNvPr id="20" name="Oval 19"/>
          <p:cNvSpPr/>
          <p:nvPr/>
        </p:nvSpPr>
        <p:spPr>
          <a:xfrm>
            <a:off x="804672" y="5376672"/>
            <a:ext cx="146304" cy="146304"/>
          </a:xfrm>
          <a:prstGeom prst="ellipse">
            <a:avLst/>
          </a:prstGeom>
          <a:solidFill>
            <a:srgbClr val="F2C6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" y="5340096"/>
            <a:ext cx="10149840" cy="3566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172235"/>
                </a:solidFill>
                <a:latin typeface="Arial"/>
              </a:rPr>
              <a:t>HSTS includeSubDomains включай, только если все поддомены готовы к HTTPS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3504" y="6366510"/>
            <a:ext cx="6101080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654292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[7]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[8]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4"/>
              </a:rPr>
              <a:t>[15]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10 / AVAILABILITY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Лимиты: часть контракта сервиса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Ограничение не должно спасать от DoS ценой поломки нормального upload или входа.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2240280"/>
            <a:ext cx="6693408" cy="3493008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3232" y="2240280"/>
            <a:ext cx="50292" cy="3493008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350008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http {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97480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limit_req_zone $binary_remote_addr zone=login:10m rate=5r/s;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044952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server {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392424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  location /login/ {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39896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    client_max_body_size 2m;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087368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    limit_req zone=login burst=10 nodelay;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434840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56D9B3"/>
                </a:solidFill>
                <a:latin typeface="Consolas"/>
              </a:rPr>
              <a:t>      limit_req_status 429;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782312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  }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129784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  }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477256"/>
            <a:ext cx="6446520" cy="3749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10" b="0" i="0">
                <a:solidFill>
                  <a:srgbClr val="FFFFFF"/>
                </a:solidFill>
                <a:latin typeface="Consolas"/>
              </a:rPr>
              <a:t>}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45552" y="2258568"/>
            <a:ext cx="3429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A8B3C2"/>
                </a:solidFill>
                <a:latin typeface="Arial"/>
              </a:rPr>
              <a:t>ОЖИДАЕМЫЙ РЕЗУЛЬТАТ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82127" y="2724912"/>
            <a:ext cx="356616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40" b="0" i="0">
                <a:solidFill>
                  <a:srgbClr val="FFFFFF"/>
                </a:solidFill>
                <a:latin typeface="Arial"/>
              </a:rPr>
              <a:t>валидный запрос проходит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82127" y="3282696"/>
            <a:ext cx="356616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40" b="0" i="0">
                <a:solidFill>
                  <a:srgbClr val="FFFFFF"/>
                </a:solidFill>
                <a:latin typeface="Arial"/>
              </a:rPr>
              <a:t>пороговый размер проходит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82127" y="3840480"/>
            <a:ext cx="356616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40" b="0" i="0">
                <a:solidFill>
                  <a:srgbClr val="FFFFFF"/>
                </a:solidFill>
                <a:latin typeface="Arial"/>
              </a:rPr>
              <a:t>слишком большой → ожидаемый отказ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82127" y="4398264"/>
            <a:ext cx="356616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40" b="0" i="0">
                <a:solidFill>
                  <a:srgbClr val="FFFFFF"/>
                </a:solidFill>
                <a:latin typeface="Arial"/>
              </a:rPr>
              <a:t>бурст → настроенный rate-limit статус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45552" y="5084064"/>
            <a:ext cx="3566160" cy="502920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10144" y="5193792"/>
            <a:ext cx="32461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2C66D"/>
                </a:solidFill>
                <a:latin typeface="Arial"/>
              </a:rPr>
              <a:t>5 r/s и 2 MB указаны только для примера.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3504" y="6366510"/>
            <a:ext cx="6711188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64400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[3]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3"/>
              </a:rPr>
              <a:t>[9]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11 / DEPLOYMENT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72235"/>
                </a:solidFill>
                <a:latin typeface="Arial"/>
              </a:rPr>
              <a:t>Опубликованный backend позволяет обойти NGINX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Конфиг на edge не защищает прямой публичный порт приложения.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615184"/>
            <a:ext cx="16002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НЕПРАВИЛЬНО</a:t>
            </a:r>
          </a:p>
        </p:txBody>
      </p:sp>
      <p:sp>
        <p:nvSpPr>
          <p:cNvPr id="7" name="Rectangle 6"/>
          <p:cNvSpPr/>
          <p:nvPr/>
        </p:nvSpPr>
        <p:spPr>
          <a:xfrm>
            <a:off x="4069080" y="2900934"/>
            <a:ext cx="1837943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514600" y="2560320"/>
            <a:ext cx="1554480" cy="713232"/>
          </a:xfrm>
          <a:prstGeom prst="roundRect">
            <a:avLst/>
          </a:prstGeom>
          <a:solidFill>
            <a:srgbClr val="DC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24328" y="2715768"/>
            <a:ext cx="1335024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172235"/>
                </a:solidFill>
                <a:latin typeface="Arial"/>
              </a:rPr>
              <a:t>INTERNET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54112" y="2900934"/>
            <a:ext cx="1481327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907024" y="2560320"/>
            <a:ext cx="1847088" cy="713232"/>
          </a:xfrm>
          <a:prstGeom prst="roundRect">
            <a:avLst/>
          </a:prstGeom>
          <a:solidFill>
            <a:srgbClr val="DC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16752" y="2715768"/>
            <a:ext cx="1627632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172235"/>
                </a:solidFill>
                <a:latin typeface="Arial"/>
              </a:rPr>
              <a:t>NGINX :80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35440" y="2560320"/>
            <a:ext cx="2011680" cy="713232"/>
          </a:xfrm>
          <a:prstGeom prst="roundRect">
            <a:avLst/>
          </a:prstGeom>
          <a:solidFill>
            <a:srgbClr val="FCE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45167" y="2715768"/>
            <a:ext cx="1792224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172235"/>
                </a:solidFill>
                <a:latin typeface="Arial"/>
              </a:rPr>
              <a:t>APP :8080 public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215384"/>
            <a:ext cx="16002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56D9B3"/>
                </a:solidFill>
                <a:latin typeface="Arial"/>
              </a:rPr>
              <a:t>ПРАВИЛЬНО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69080" y="4501134"/>
            <a:ext cx="1837943" cy="32004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514600" y="4160520"/>
            <a:ext cx="1554480" cy="713232"/>
          </a:xfrm>
          <a:prstGeom prst="roundRect">
            <a:avLst/>
          </a:prstGeom>
          <a:solidFill>
            <a:srgbClr val="DC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24328" y="4315968"/>
            <a:ext cx="1335024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172235"/>
                </a:solidFill>
                <a:latin typeface="Arial"/>
              </a:rPr>
              <a:t>INTERNET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4501134"/>
            <a:ext cx="1481327" cy="32004"/>
          </a:xfrm>
          <a:prstGeom prst="rect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907024" y="4160520"/>
            <a:ext cx="1847088" cy="713232"/>
          </a:xfrm>
          <a:prstGeom prst="roundRect">
            <a:avLst/>
          </a:prstGeom>
          <a:solidFill>
            <a:srgbClr val="DC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16752" y="4315968"/>
            <a:ext cx="1627632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172235"/>
                </a:solidFill>
                <a:latin typeface="Arial"/>
              </a:rPr>
              <a:t>NGINX :80 public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35440" y="4160520"/>
            <a:ext cx="2011680" cy="713232"/>
          </a:xfrm>
          <a:prstGeom prst="roundRect">
            <a:avLst/>
          </a:prstGeom>
          <a:solidFill>
            <a:srgbClr val="DDF5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45167" y="4315968"/>
            <a:ext cx="1792224" cy="411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172235"/>
                </a:solidFill>
                <a:latin typeface="Arial"/>
              </a:rPr>
              <a:t>APP :8080 private network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14600" y="5486400"/>
            <a:ext cx="8732520" cy="438912"/>
          </a:xfrm>
          <a:prstGeom prst="roundRect">
            <a:avLst/>
          </a:prstGeom>
          <a:solidFill>
            <a:srgbClr val="DDF5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679192" y="5577840"/>
            <a:ext cx="8412480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1" i="0">
                <a:solidFill>
                  <a:srgbClr val="172235"/>
                </a:solidFill>
                <a:latin typeface="Arial"/>
              </a:rPr>
              <a:t>Публикуй только задуманный edge-порт. Backend оставляй в нужной Compose-сети.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3504" y="6366510"/>
            <a:ext cx="7321295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874508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[12]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[13]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4"/>
              </a:rPr>
              <a:t>[14]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12 / АУДИТ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Сначала собери фактический маршрут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Мини-процедура перед правкой незнакомого nginx.conf.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359152"/>
            <a:ext cx="438912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6B4A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377440"/>
            <a:ext cx="278892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70" b="1" i="0">
                <a:solidFill>
                  <a:srgbClr val="FFFFFF"/>
                </a:solidFill>
                <a:latin typeface="Consolas"/>
              </a:rPr>
              <a:t>nginx -t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2807208"/>
            <a:ext cx="2834640" cy="5760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70" b="0" i="0">
                <a:solidFill>
                  <a:srgbClr val="A8B3C2"/>
                </a:solidFill>
                <a:latin typeface="Arial"/>
              </a:rPr>
              <a:t>синтаксис и загрузка конфигурации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16552" y="2359152"/>
            <a:ext cx="438912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6B4A"/>
                </a:solidFill>
                <a:latin typeface="Arial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6904" y="2377440"/>
            <a:ext cx="278892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70" b="1" i="0">
                <a:solidFill>
                  <a:srgbClr val="FFFFFF"/>
                </a:solidFill>
                <a:latin typeface="Consolas"/>
              </a:rPr>
              <a:t>nginx -T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6904" y="2807208"/>
            <a:ext cx="2834640" cy="5760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70" b="0" i="0">
                <a:solidFill>
                  <a:srgbClr val="A8B3C2"/>
                </a:solidFill>
                <a:latin typeface="Arial"/>
              </a:rPr>
              <a:t>итоговая конфигурация + includes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83296" y="2359152"/>
            <a:ext cx="438912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6B4A"/>
                </a:solidFill>
                <a:latin typeface="Arial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3648" y="2377440"/>
            <a:ext cx="278892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70" b="1" i="0">
                <a:solidFill>
                  <a:srgbClr val="FFFFFF"/>
                </a:solidFill>
                <a:latin typeface="Consolas"/>
              </a:rPr>
              <a:t>listen → server → location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13648" y="2807208"/>
            <a:ext cx="2834640" cy="5760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70" b="0" i="0">
                <a:solidFill>
                  <a:srgbClr val="A8B3C2"/>
                </a:solidFill>
                <a:latin typeface="Arial"/>
              </a:rPr>
              <a:t>какой маршрут выигрывает?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041648"/>
            <a:ext cx="438912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56D9B3"/>
                </a:solidFill>
                <a:latin typeface="Arial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4059935"/>
            <a:ext cx="278892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70" b="1" i="0">
                <a:solidFill>
                  <a:srgbClr val="FFFFFF"/>
                </a:solidFill>
                <a:latin typeface="Consolas"/>
              </a:rPr>
              <a:t>root / alias / proxy_pass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4489704"/>
            <a:ext cx="2834640" cy="5760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70" b="0" i="0">
                <a:solidFill>
                  <a:srgbClr val="A8B3C2"/>
                </a:solidFill>
                <a:latin typeface="Arial"/>
              </a:rPr>
              <a:t>куда реально уходит URI?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6552" y="4041648"/>
            <a:ext cx="438912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56D9B3"/>
                </a:solidFill>
                <a:latin typeface="Arial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46904" y="4059935"/>
            <a:ext cx="278892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70" b="1" i="0">
                <a:solidFill>
                  <a:srgbClr val="FFFFFF"/>
                </a:solidFill>
                <a:latin typeface="Consolas"/>
              </a:rPr>
              <a:t>негативный + позитивный curl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46904" y="4489704"/>
            <a:ext cx="2834640" cy="5760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70" b="0" i="0">
                <a:solidFill>
                  <a:srgbClr val="A8B3C2"/>
                </a:solidFill>
                <a:latin typeface="Arial"/>
              </a:rPr>
              <a:t>доступ закрыт? функция жива?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83296" y="4041648"/>
            <a:ext cx="438912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56D9B3"/>
                </a:solidFill>
                <a:latin typeface="Arial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3648" y="4059935"/>
            <a:ext cx="278892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70" b="1" i="0">
                <a:solidFill>
                  <a:srgbClr val="FFFFFF"/>
                </a:solidFill>
                <a:latin typeface="Consolas"/>
              </a:rPr>
              <a:t>повторить тесты после фикса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13648" y="4489704"/>
            <a:ext cx="2834640" cy="5760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70" b="0" i="0">
                <a:solidFill>
                  <a:srgbClr val="A8B3C2"/>
                </a:solidFill>
                <a:latin typeface="Arial"/>
              </a:rPr>
              <a:t>security и regression вместе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8" y="5733288"/>
            <a:ext cx="10716768" cy="393192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41832" y="5815584"/>
            <a:ext cx="10314432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2C66D"/>
                </a:solidFill>
                <a:latin typeface="Arial"/>
              </a:rPr>
              <a:t>nginx -T может показать чувствительные значения, не публикуй вывод целиком.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3504" y="6366510"/>
            <a:ext cx="7931404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84616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13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[10]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13 / ПРОВЕРЬ СЕБЯ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72235"/>
                </a:solidFill>
                <a:latin typeface="Arial"/>
              </a:rPr>
              <a:t>Найди 4 ошибки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Контракт: backend ждёт путь /api/...; /private/ должен быть закрыт всем.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4944" y="2212848"/>
            <a:ext cx="7699248" cy="3794760"/>
          </a:xfrm>
          <a:prstGeom prst="roundRect">
            <a:avLst/>
          </a:prstGeom>
          <a:solidFill>
            <a:srgbClr val="141F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94944" y="2212848"/>
            <a:ext cx="50292" cy="3794760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0392" y="2322576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server {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587752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  listen 80;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852928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  server_name _;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3118104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  root /srv/app;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3383280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  autoindex on;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" y="3648456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/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3913631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6B4A"/>
                </a:solidFill>
                <a:latin typeface="Consolas"/>
              </a:rPr>
              <a:t>  location /private/ { deny all; 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" y="4178808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  location ~ \.php$ { proxy_pass http://app:9000; }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443983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  location /api/ { proxy_pass http://api:8080/; }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" y="4709160"/>
            <a:ext cx="7452360" cy="2926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0" b="0" i="0">
                <a:solidFill>
                  <a:srgbClr val="FFFFFF"/>
                </a:solidFill>
                <a:latin typeface="Consolas"/>
              </a:rPr>
              <a:t>}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05672" y="2468880"/>
            <a:ext cx="251460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ЗАДАЧА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5672" y="2834640"/>
            <a:ext cx="2578608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72235"/>
                </a:solidFill>
                <a:latin typeface="Arial"/>
              </a:rPr>
              <a:t>Найди четыре проблемы. Для каждой назови тест, который подтвердит эффект.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14816" y="4251960"/>
            <a:ext cx="2414015" cy="18288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05672" y="4517136"/>
            <a:ext cx="2542032" cy="9326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72235"/>
                </a:solidFill>
                <a:latin typeface="Arial"/>
              </a:rPr>
              <a:t>После каждого фикса:
негативный и позитивный тест.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05672" y="5550408"/>
            <a:ext cx="254203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7C899A"/>
                </a:solidFill>
                <a:latin typeface="Arial"/>
              </a:rPr>
              <a:t>Пауза → следующий слайд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3504" y="6366510"/>
            <a:ext cx="8541512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094724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14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[3]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[5]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4"/>
              </a:rPr>
              <a:t>[12]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63239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5"/>
              </a:rPr>
              <a:t>[16]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14 / РАЗБОР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Фикс: правило и доказательство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Каждому изменению сопоставь ожидаемый тест.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249424"/>
            <a:ext cx="1078992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6B4A"/>
                </a:solidFill>
                <a:latin typeface="Arial"/>
              </a:rPr>
              <a:t>HOST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1952" y="2221992"/>
            <a:ext cx="9281160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10" b="0" i="0">
                <a:solidFill>
                  <a:srgbClr val="FFFFFF"/>
                </a:solidFill>
                <a:latin typeface="Arial"/>
              </a:rPr>
              <a:t>listen 80 default_server; + явный отказ неизвестному Host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1952" y="2808122"/>
            <a:ext cx="9299448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008376"/>
            <a:ext cx="1078992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6D9B3"/>
                </a:solidFill>
                <a:latin typeface="Arial"/>
              </a:rPr>
              <a:t>FILES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1952" y="2980944"/>
            <a:ext cx="9281160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10" b="0" i="0">
                <a:solidFill>
                  <a:srgbClr val="FFFFFF"/>
                </a:solidFill>
                <a:latin typeface="Arial"/>
              </a:rPr>
              <a:t>root /srv/app/public; · autoindex off; · секреты вне public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01952" y="3567074"/>
            <a:ext cx="9299448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767328"/>
            <a:ext cx="1078992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6D9B3"/>
                </a:solidFill>
                <a:latin typeface="Arial"/>
              </a:rPr>
              <a:t>PRIVATE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1952" y="3739896"/>
            <a:ext cx="9281160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10" b="0" i="0">
                <a:solidFill>
                  <a:srgbClr val="FFFFFF"/>
                </a:solidFill>
                <a:latin typeface="Consolas"/>
              </a:rPr>
              <a:t>location = /private + location ^~ /private/; права пользователя проверяет приложение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01952" y="4326026"/>
            <a:ext cx="9299448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526279"/>
            <a:ext cx="1078992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6D9B3"/>
                </a:solidFill>
                <a:latin typeface="Arial"/>
              </a:rPr>
              <a:t>API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1952" y="4498847"/>
            <a:ext cx="9281160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10" b="0" i="0">
                <a:solidFill>
                  <a:srgbClr val="FFFFFF"/>
                </a:solidFill>
                <a:latin typeface="Consolas"/>
              </a:rPr>
              <a:t>убери завершающий /, если backend должен получить /api/...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5468112"/>
            <a:ext cx="10698480" cy="512064"/>
          </a:xfrm>
          <a:prstGeom prst="roundRect">
            <a:avLst/>
          </a:prstGeom>
          <a:solidFill>
            <a:srgbClr val="1B2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" y="5577840"/>
            <a:ext cx="103144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F2C66D"/>
                </a:solidFill>
                <a:latin typeface="Arial"/>
              </a:rPr>
              <a:t>Нужный отказ работает · легитимный путь работает · backend недоступен напрямую · nginx -t чистый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03504" y="6366510"/>
            <a:ext cx="9151620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04832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DOCS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2"/>
              </a:rPr>
              <a:t>[2]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3"/>
              </a:rPr>
              <a:t>[3]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4"/>
              </a:rPr>
              <a:t>[5]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63239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5"/>
              </a:rPr>
              <a:t>[12]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7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6"/>
              </a:rPr>
              <a:t>[14]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22775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56D9B3"/>
                </a:solidFill>
                <a:latin typeface="Arial"/>
                <a:hlinkClick r:id="rId7"/>
              </a:rPr>
              <a:t>[16]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15 / В КАРМАН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72235"/>
                </a:solidFill>
                <a:latin typeface="Arial"/>
              </a:rPr>
              <a:t>Пять вопросов, которые ловят большую часть ошибок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Сначала докажи маршрут. Потом меняй правило.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2468880"/>
            <a:ext cx="310896" cy="310896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2450592"/>
            <a:ext cx="1536192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 i="0">
                <a:solidFill>
                  <a:srgbClr val="172235"/>
                </a:solidFill>
                <a:latin typeface="Arial"/>
              </a:rPr>
              <a:t>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2523744" y="2612898"/>
            <a:ext cx="402335" cy="22860"/>
          </a:xfrm>
          <a:prstGeom prst="rect">
            <a:avLst/>
          </a:prstGeom>
          <a:solidFill>
            <a:srgbClr val="B9C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99232" y="2468880"/>
            <a:ext cx="310896" cy="310896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2450592"/>
            <a:ext cx="1536192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 i="0">
                <a:solidFill>
                  <a:srgbClr val="172235"/>
                </a:solidFill>
                <a:latin typeface="Arial"/>
              </a:rPr>
              <a:t>SERVER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18304" y="2612898"/>
            <a:ext cx="402335" cy="22860"/>
          </a:xfrm>
          <a:prstGeom prst="rect">
            <a:avLst/>
          </a:prstGeom>
          <a:solidFill>
            <a:srgbClr val="B9C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93792" y="2468880"/>
            <a:ext cx="310896" cy="310896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3559" y="2450592"/>
            <a:ext cx="1536192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 i="0">
                <a:solidFill>
                  <a:srgbClr val="172235"/>
                </a:solidFill>
                <a:latin typeface="Arial"/>
              </a:rPr>
              <a:t>LOCATION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12864" y="2612898"/>
            <a:ext cx="402336" cy="22860"/>
          </a:xfrm>
          <a:prstGeom prst="rect">
            <a:avLst/>
          </a:prstGeom>
          <a:solidFill>
            <a:srgbClr val="B9C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88352" y="2468880"/>
            <a:ext cx="310896" cy="310896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18120" y="2450592"/>
            <a:ext cx="1536192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 i="0">
                <a:solidFill>
                  <a:srgbClr val="172235"/>
                </a:solidFill>
                <a:latin typeface="Arial"/>
              </a:rPr>
              <a:t>FILE / UPSTREAM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07424" y="2612898"/>
            <a:ext cx="402335" cy="22860"/>
          </a:xfrm>
          <a:prstGeom prst="rect">
            <a:avLst/>
          </a:prstGeom>
          <a:solidFill>
            <a:srgbClr val="B9C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82912" y="2468880"/>
            <a:ext cx="310896" cy="310896"/>
          </a:xfrm>
          <a:prstGeom prst="ellipse">
            <a:avLst/>
          </a:prstGeom>
          <a:solidFill>
            <a:srgbClr val="56D9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12680" y="2450592"/>
            <a:ext cx="1536192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 i="0">
                <a:solidFill>
                  <a:srgbClr val="172235"/>
                </a:solidFill>
                <a:latin typeface="Arial"/>
              </a:rPr>
              <a:t>APP AUTH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3310128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6B4A"/>
                </a:solidFill>
                <a:latin typeface="Arial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25880" y="3291840"/>
            <a:ext cx="996696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72235"/>
                </a:solidFill>
                <a:latin typeface="Arial"/>
              </a:rPr>
              <a:t>Какой listen принимает соединение?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" y="3749039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6B4A"/>
                </a:solidFill>
                <a:latin typeface="Arial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730752"/>
            <a:ext cx="996696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72235"/>
                </a:solidFill>
                <a:latin typeface="Arial"/>
              </a:rPr>
              <a:t>Какой server выбран для этого Host/SNI?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" y="4187952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6B4A"/>
                </a:solidFill>
                <a:latin typeface="Arial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25880" y="4169664"/>
            <a:ext cx="996696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72235"/>
                </a:solidFill>
                <a:latin typeface="Arial"/>
              </a:rPr>
              <a:t>Какой location реально победил?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4626864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3795B"/>
                </a:solidFill>
                <a:latin typeface="Arial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4608576"/>
            <a:ext cx="996696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72235"/>
                </a:solidFill>
                <a:latin typeface="Arial"/>
              </a:rPr>
              <a:t>Какой файл или URI получил upstream?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" y="5065776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3795B"/>
                </a:solidFill>
                <a:latin typeface="Arial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25880" y="5047488"/>
            <a:ext cx="996696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72235"/>
                </a:solidFill>
                <a:latin typeface="Arial"/>
              </a:rPr>
              <a:t>Кто проверяет право пользователя: edge или приложение?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650992"/>
            <a:ext cx="10241280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7C899A"/>
                </a:solidFill>
                <a:latin typeface="Consolas"/>
              </a:rPr>
              <a:t>PORT → SERVER → LOCATION → FILE / UPSTREAM → APP AUTH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03504" y="6366510"/>
            <a:ext cx="9761728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314940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16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88720" y="649681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DOCS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73936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2"/>
              </a:rPr>
              <a:t>[2]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03704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3"/>
              </a:rPr>
              <a:t>[3]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33472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4"/>
              </a:rPr>
              <a:t>[5]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3239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5"/>
              </a:rPr>
              <a:t>[14]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93007" y="64876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13795B"/>
                </a:solidFill>
                <a:latin typeface="Arial"/>
                <a:hlinkClick r:id="rId6"/>
              </a:rPr>
              <a:t>[16]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APPENDIX / PRIMARY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8B3C2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Источники · NGINX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A8B3C2"/>
                </a:solidFill>
                <a:latin typeface="Arial"/>
              </a:rPr>
              <a:t>Кликабельные первичные документы; актуальные значения сверяй с установленной версией.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24028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22199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2"/>
              </a:rPr>
              <a:t>NGINX Beginner’s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56946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nginx.org/en/docs/beginners_guide.html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10896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[2]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09067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3"/>
              </a:rPr>
              <a:t>How nginx processes a request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43814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nginx.org/en/docs/http/request_processing.html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3977639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[3]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95935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4"/>
              </a:rPr>
              <a:t>NGINX core module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430682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nginx.org/en/docs/http/ngx_http_core_module.html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484632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[4]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82803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5"/>
              </a:rPr>
              <a:t>NGINX autoindex module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517550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nginx.org/en/docs/http/ngx_http_autoindex_module.html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5352" y="224028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[5]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222199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6"/>
              </a:rPr>
              <a:t>NGINX proxy module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0840" y="256946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nginx.org/en/docs/http/ngx_http_proxy_module.html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5352" y="310896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[6]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0840" y="309067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7"/>
              </a:rPr>
              <a:t>NGINX realip module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20840" y="343814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nginx.org/en/docs/http/ngx_http_realip_module.html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5352" y="3977639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[7]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395935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8"/>
              </a:rPr>
              <a:t>NGINX headers module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0840" y="430682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nginx.org/en/docs/http/ngx_http_headers_module.html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45352" y="484632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56D9B3"/>
                </a:solidFill>
                <a:latin typeface="Arial"/>
              </a:rPr>
              <a:t>[8]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20840" y="482803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rial"/>
                <a:hlinkClick r:id="rId9"/>
              </a:rPr>
              <a:t>NGINX SSL module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517550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A8B3C2"/>
                </a:solidFill>
                <a:latin typeface="Consolas"/>
              </a:rPr>
              <a:t>nginx.org/en/docs/http/ngx_http_ssl_module.html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897880"/>
            <a:ext cx="1069848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A8B3C2"/>
                </a:solidFill>
                <a:latin typeface="Arial"/>
              </a:rPr>
              <a:t>Проверено 3 ноября 2026 · документация NGINX, Docker и OWASP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31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03504" y="6366510"/>
            <a:ext cx="10371836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925048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A8B3C2"/>
                </a:solidFill>
                <a:latin typeface="Arial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56032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6B4A"/>
                </a:solidFill>
                <a:latin typeface="Arial"/>
              </a:rPr>
              <a:t>APPENDIX / PRIMARY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56032"/>
            <a:ext cx="37033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7C899A"/>
                </a:solidFill>
                <a:latin typeface="Arial"/>
              </a:rPr>
              <a:t>NGINX  /  FIELD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658368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72235"/>
                </a:solidFill>
                <a:latin typeface="Arial"/>
              </a:rPr>
              <a:t>Источники · защита и deployment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" y="1618488"/>
            <a:ext cx="10881360" cy="5120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72235"/>
                </a:solidFill>
                <a:latin typeface="Arial"/>
              </a:rPr>
              <a:t>Кликабельные первичные документы; актуальные значения сверяй с установленной версией.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24028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[9]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22199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2"/>
              </a:rPr>
              <a:t>NGINX limit_req module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56946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nginx.org/en/docs/http/ngx_http_limit_req_module.html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10896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[10]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09067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3"/>
              </a:rPr>
              <a:t>NGINX command-line parameters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43814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nginx.org/en/docs/switches.html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3977639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[11]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95935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4"/>
              </a:rPr>
              <a:t>Using nginx as HTTP load balancer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430682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nginx.org/en/docs/http/load_balancing.html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484632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[12]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82803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5"/>
              </a:rPr>
              <a:t>Docker Compose services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517550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docs.docker.com/reference/compose-file/services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5352" y="224028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[13]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222199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6"/>
              </a:rPr>
              <a:t>Docker Compose networks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0840" y="256946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docs.docker.com/reference/compose-file/networks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5352" y="310896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[14]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0840" y="309067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7"/>
              </a:rPr>
              <a:t>OWASP Authorization Cheat Sheet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20840" y="343814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cheatsheetseries.owasp.org/…/orization_Cheat_Sheet.html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5352" y="3977639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[15]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395935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8"/>
              </a:rPr>
              <a:t>OWASP HTTP Headers Cheat Sheet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0840" y="430682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cheatsheetseries.owasp.org/…/P_Headers_Cheat_Sheet.html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45352" y="484632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13795B"/>
                </a:solidFill>
                <a:latin typeface="Arial"/>
              </a:rPr>
              <a:t>[16]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20840" y="4828032"/>
            <a:ext cx="4617720" cy="30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72235"/>
                </a:solidFill>
                <a:latin typeface="Arial"/>
                <a:hlinkClick r:id="rId9"/>
              </a:rPr>
              <a:t>NGINX server names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5175504"/>
            <a:ext cx="4681728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516072"/>
                </a:solidFill>
                <a:latin typeface="Consolas"/>
              </a:rPr>
              <a:t>nginx.org/en/docs/http/server_names.html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897880"/>
            <a:ext cx="1069848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7C899A"/>
                </a:solidFill>
                <a:latin typeface="Arial"/>
              </a:rPr>
              <a:t>Проверено 3 ноября 2026 · документация NGINX, Docker и OWASP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3504" y="6374282"/>
            <a:ext cx="10981944" cy="16459"/>
          </a:xfrm>
          <a:prstGeom prst="rect">
            <a:avLst/>
          </a:prstGeom>
          <a:solidFill>
            <a:srgbClr val="C7CE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03504" y="6366510"/>
            <a:ext cx="10981944" cy="32004"/>
          </a:xfrm>
          <a:prstGeom prst="rect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535156" y="6332220"/>
            <a:ext cx="100584" cy="100584"/>
          </a:xfrm>
          <a:prstGeom prst="ellipse">
            <a:avLst/>
          </a:prstGeom>
          <a:solidFill>
            <a:srgbClr val="FF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1792" y="6496812"/>
            <a:ext cx="4937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7C899A"/>
                </a:solidFill>
                <a:latin typeface="Arial"/>
              </a:rP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NGINX: маршрут запроса</dc:title>
  <dc:subject>Практический разбор типовых NGINX misconfig для дефенс-тура</dc:subject>
  <dc:creator>Hermes Agent</dc:creator>
  <cp:keywords>NGINX, reverse proxy, misconfiguration, security, defense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